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279" r:id="rId5"/>
    <p:sldId id="280" r:id="rId6"/>
    <p:sldId id="262" r:id="rId7"/>
    <p:sldId id="263" r:id="rId8"/>
    <p:sldId id="278" r:id="rId9"/>
    <p:sldId id="283" r:id="rId10"/>
    <p:sldId id="266" r:id="rId11"/>
    <p:sldId id="287" r:id="rId12"/>
    <p:sldId id="282" r:id="rId13"/>
    <p:sldId id="269" r:id="rId14"/>
    <p:sldId id="284" r:id="rId15"/>
    <p:sldId id="285" r:id="rId16"/>
    <p:sldId id="272" r:id="rId17"/>
    <p:sldId id="277" r:id="rId18"/>
    <p:sldId id="286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E980-1FD5-4957-BA43-98C4E6A49BFC}" type="datetimeFigureOut">
              <a:rPr lang="vi-VN" smtClean="0"/>
              <a:t>22/01/2019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9B21-422E-40EF-AC4A-413EA5D5D9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5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EA5C64-2604-4019-B789-701B76DFB227}" type="slidenum">
              <a:rPr lang="en-US" altLang="vi-VN">
                <a:latin typeface="Arial" panose="020B0604020202020204" pitchFamily="34" charset="0"/>
              </a:rPr>
              <a:pPr eaLnBrk="1" hangingPunct="1"/>
              <a:t>1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4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A3DCB-EF04-46F8-BE8B-ECD9D565B6AB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3E17F-318D-4741-B129-FE378914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media5.mp3"/><Relationship Id="rId7" Type="http://schemas.openxmlformats.org/officeDocument/2006/relationships/image" Target="../media/image33.gif"/><Relationship Id="rId2" Type="http://schemas.microsoft.com/office/2007/relationships/media" Target="../media/media5.mp3"/><Relationship Id="rId1" Type="http://schemas.openxmlformats.org/officeDocument/2006/relationships/audio" Target="file:///E:\GIAOAN%202010\TIET%2014%20DU%20THI\Di%20Cay%20-%20Beat%20(YeuCaHat.com).mp3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grand pi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3743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195513" y="428625"/>
            <a:ext cx="4752975" cy="62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vi-VN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PHÒNG GD-ĐT VĂN GIANG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vi-VN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TRƯỜNG </a:t>
            </a:r>
            <a:r>
              <a:rPr lang="en-US" altLang="vi-V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THCS NGHĨA TRỤ</a:t>
            </a:r>
            <a:endParaRPr lang="en-US" altLang="vi-VN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0056" name="Picture 8" descr="book_page_fl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4509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9" descr="M0AV9R2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11" descr="DSTARS-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412875"/>
            <a:ext cx="10080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12" descr="DSTARS-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933825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3" descr="DSTARS-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3" name="Text Box 10"/>
          <p:cNvSpPr txBox="1">
            <a:spLocks noChangeArrowheads="1"/>
          </p:cNvSpPr>
          <p:nvPr/>
        </p:nvSpPr>
        <p:spPr bwMode="auto">
          <a:xfrm>
            <a:off x="1285875" y="5786438"/>
            <a:ext cx="54498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vi-VN" sz="2400" b="1" dirty="0">
                <a:latin typeface="Arial" panose="020B0604020202020204" pitchFamily="34" charset="0"/>
              </a:rPr>
              <a:t>GV: </a:t>
            </a:r>
            <a:r>
              <a:rPr lang="en-US" altLang="vi-VN" sz="2400" b="1" dirty="0" smtClean="0">
                <a:latin typeface="Arial" panose="020B0604020202020204" pitchFamily="34" charset="0"/>
              </a:rPr>
              <a:t>LÊ THỊ TRANG</a:t>
            </a:r>
            <a:endParaRPr lang="en-US" altLang="vi-VN" sz="24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vi-VN" sz="2400" b="1" dirty="0">
                <a:latin typeface="Arial" panose="020B0604020202020204" pitchFamily="34" charset="0"/>
              </a:rPr>
              <a:t>MÔN</a:t>
            </a:r>
            <a:r>
              <a:rPr lang="en-US" altLang="vi-VN" sz="2400" b="1" dirty="0" smtClean="0">
                <a:latin typeface="Arial" panose="020B0604020202020204" pitchFamily="34" charset="0"/>
              </a:rPr>
              <a:t>: ÂM </a:t>
            </a:r>
            <a:r>
              <a:rPr lang="en-US" altLang="vi-VN" sz="2400" b="1" dirty="0">
                <a:latin typeface="Arial" panose="020B0604020202020204" pitchFamily="34" charset="0"/>
              </a:rPr>
              <a:t>NHẠC 7</a:t>
            </a:r>
          </a:p>
        </p:txBody>
      </p:sp>
      <p:sp>
        <p:nvSpPr>
          <p:cNvPr id="82954" name="WordArt 29"/>
          <p:cNvSpPr>
            <a:spLocks noChangeArrowheads="1" noChangeShapeType="1" noTextEdit="1"/>
          </p:cNvSpPr>
          <p:nvPr/>
        </p:nvSpPr>
        <p:spPr bwMode="auto">
          <a:xfrm>
            <a:off x="500063" y="1428750"/>
            <a:ext cx="5000625" cy="100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spc="72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Nhiệt liệt chào mừng</a:t>
            </a:r>
          </a:p>
          <a:p>
            <a:pPr algn="ctr"/>
            <a:r>
              <a:rPr lang="vi-VN" sz="3600" kern="10" spc="72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quý Thầy Cô về dự giờ thăm lớp!</a:t>
            </a:r>
          </a:p>
        </p:txBody>
      </p:sp>
      <p:pic>
        <p:nvPicPr>
          <p:cNvPr id="82955" name="Picture 46" descr="bigemo_harabe_net-1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715000"/>
            <a:ext cx="11811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78" descr="kids0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928938"/>
            <a:ext cx="30480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KhaiMac-V.A-28324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0688" y="33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8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5"/>
          <p:cNvSpPr txBox="1">
            <a:spLocks noChangeArrowheads="1"/>
          </p:cNvSpPr>
          <p:nvPr/>
        </p:nvSpPr>
        <p:spPr bwMode="auto">
          <a:xfrm>
            <a:off x="747713" y="249238"/>
            <a:ext cx="706437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Arial" panose="020B0604020202020204" pitchFamily="34" charset="0"/>
              </a:rPr>
              <a:t>    II. Tập đọc nhạc số 5 </a:t>
            </a:r>
          </a:p>
        </p:txBody>
      </p:sp>
      <p:pic>
        <p:nvPicPr>
          <p:cNvPr id="101380" name="Picture 14" descr="bflyW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1067" flipH="1">
            <a:off x="1809750" y="4621213"/>
            <a:ext cx="3063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15" descr="bflyW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296" flipH="1">
            <a:off x="561975" y="2624138"/>
            <a:ext cx="4159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16" descr="bflyW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6125">
            <a:off x="4348163" y="6029325"/>
            <a:ext cx="5032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17" descr="bflyW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1740" flipH="1">
            <a:off x="808038" y="4405313"/>
            <a:ext cx="3063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19" descr="bflyW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1067" flipH="1">
            <a:off x="5183188" y="4314825"/>
            <a:ext cx="2873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11" descr="C:\Users\Administrator\Downloads\H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0232"/>
            <a:ext cx="83312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3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06:00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05:00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04:00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5" name="Rectangle 29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7" name="Rectangle 30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8" name="Rectangle 31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9" name="Rectangle 31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1" name="Rectangle 33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2" name="Rectangle 33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3" name="Rectangle 33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2" name="Rectangle 34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3" name="Rectangle 34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5" name="Rectangle 34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7" name="Rectangle 34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0" name="Rectangle 34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1" name="Rectangle 35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2" name="Rectangle 35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4" name="Rectangle 35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8" name="Rectangle 357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0" name="Rectangle 359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3" name="Rectangle 362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4" name="Rectangle 363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5" name="Rectangle 364"/>
          <p:cNvSpPr/>
          <p:nvPr/>
        </p:nvSpPr>
        <p:spPr>
          <a:xfrm>
            <a:off x="6248400" y="304800"/>
            <a:ext cx="16002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6" name="Oval 365"/>
          <p:cNvSpPr/>
          <p:nvPr/>
        </p:nvSpPr>
        <p:spPr>
          <a:xfrm>
            <a:off x="8001000" y="83820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14400" y="513546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dirty="0" err="1">
                <a:latin typeface=".VnTime" panose="020B7200000000000000" pitchFamily="34" charset="0"/>
              </a:rPr>
              <a:t>Th¶o</a:t>
            </a:r>
            <a:r>
              <a:rPr lang="en-US" altLang="vi-VN" sz="2800" dirty="0">
                <a:latin typeface=".VnTime" panose="020B7200000000000000" pitchFamily="34" charset="0"/>
              </a:rPr>
              <a:t> </a:t>
            </a:r>
            <a:r>
              <a:rPr lang="en-US" altLang="vi-VN" sz="2800" dirty="0" err="1">
                <a:latin typeface=".VnTime" panose="020B7200000000000000" pitchFamily="34" charset="0"/>
              </a:rPr>
              <a:t>luËn</a:t>
            </a:r>
            <a:r>
              <a:rPr lang="en-US" altLang="vi-VN" sz="2800" dirty="0">
                <a:latin typeface=".VnTime" panose="020B7200000000000000" pitchFamily="34" charset="0"/>
              </a:rPr>
              <a:t> </a:t>
            </a:r>
            <a:r>
              <a:rPr lang="en-US" altLang="vi-VN" sz="2800" dirty="0" err="1">
                <a:latin typeface=".VnTime" panose="020B7200000000000000" pitchFamily="34" charset="0"/>
              </a:rPr>
              <a:t>nhãm</a:t>
            </a:r>
            <a:r>
              <a:rPr lang="en-US" altLang="vi-VN" sz="2800" dirty="0">
                <a:latin typeface=".VnTime" panose="020B7200000000000000" pitchFamily="34" charset="0"/>
              </a:rPr>
              <a:t> </a:t>
            </a:r>
            <a:r>
              <a:rPr lang="en-US" altLang="vi-VN" sz="2800" dirty="0"/>
              <a:t>( </a:t>
            </a:r>
            <a:r>
              <a:rPr lang="en-US" altLang="vi-VN" sz="2800" dirty="0">
                <a:latin typeface=".VnTime" panose="020B7200000000000000" pitchFamily="34" charset="0"/>
              </a:rPr>
              <a:t>6 phót)</a:t>
            </a:r>
            <a:br>
              <a:rPr lang="en-US" altLang="vi-VN" sz="2800" dirty="0">
                <a:latin typeface=".VnTime" panose="020B7200000000000000" pitchFamily="34" charset="0"/>
              </a:rPr>
            </a:br>
            <a:endParaRPr lang="vi-VN" sz="2800" dirty="0"/>
          </a:p>
        </p:txBody>
      </p:sp>
      <p:sp>
        <p:nvSpPr>
          <p:cNvPr id="3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vi-VN" sz="3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- </a:t>
            </a:r>
            <a:r>
              <a:rPr lang="en-US" altLang="vi-VN" sz="36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lang="en-US" altLang="vi-VN" sz="3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TĐN</a:t>
            </a:r>
            <a:r>
              <a:rPr lang="en-US" altLang="vi-VN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viÕt</a:t>
            </a:r>
            <a:r>
              <a:rPr lang="en-US" altLang="vi-VN" sz="3600" dirty="0">
                <a:solidFill>
                  <a:srgbClr val="FF0000"/>
                </a:solidFill>
                <a:latin typeface=".VnTime" panose="020B7200000000000000" pitchFamily="34" charset="0"/>
              </a:rPr>
              <a:t> ë </a:t>
            </a:r>
            <a:r>
              <a:rPr lang="en-US" altLang="vi-VN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nhÞp</a:t>
            </a:r>
            <a:r>
              <a:rPr lang="en-US" altLang="vi-VN" sz="3600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</a:p>
          <a:p>
            <a:r>
              <a:rPr lang="en-US" altLang="vi-VN" sz="3600" dirty="0">
                <a:solidFill>
                  <a:srgbClr val="FF0000"/>
                </a:solidFill>
                <a:latin typeface=".VnTime" panose="020B7200000000000000" pitchFamily="34" charset="0"/>
              </a:rPr>
              <a:t>-T</a:t>
            </a:r>
            <a:r>
              <a:rPr lang="en-US" altLang="vi-VN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rường độ:</a:t>
            </a:r>
          </a:p>
          <a:p>
            <a:r>
              <a:rPr lang="en-US" altLang="vi-VN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- Cao độ:</a:t>
            </a:r>
          </a:p>
          <a:p>
            <a:r>
              <a:rPr lang="en-US" altLang="vi-VN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- Cấu trúc:……. câu</a:t>
            </a:r>
          </a:p>
          <a:p>
            <a:r>
              <a:rPr lang="en-US" altLang="vi-VN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vi-VN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Viết tên nốt nhạc từng câu:</a:t>
            </a:r>
            <a:endParaRPr lang="en-US" altLang="vi-VN" sz="3600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lang="en-US" altLang="vi-VN" sz="3600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484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30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30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30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30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30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30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30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1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3110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3120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3130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3140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15000"/>
                            </p:stCondLst>
                            <p:childTnLst>
                              <p:par>
                                <p:cTn id="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316000"/>
                            </p:stCondLst>
                            <p:childTnLst>
                              <p:par>
                                <p:cTn id="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317000"/>
                            </p:stCondLst>
                            <p:childTnLst>
                              <p:par>
                                <p:cTn id="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318000"/>
                            </p:stCondLst>
                            <p:childTnLst>
                              <p:par>
                                <p:cTn id="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319000"/>
                            </p:stCondLst>
                            <p:childTnLst>
                              <p:par>
                                <p:cTn id="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320000"/>
                            </p:stCondLst>
                            <p:childTnLst>
                              <p:par>
                                <p:cTn id="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321000"/>
                            </p:stCondLst>
                            <p:childTnLst>
                              <p:par>
                                <p:cTn id="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322000"/>
                            </p:stCondLst>
                            <p:childTnLst>
                              <p:par>
                                <p:cTn id="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323000"/>
                            </p:stCondLst>
                            <p:childTnLst>
                              <p:par>
                                <p:cTn id="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324000"/>
                            </p:stCondLst>
                            <p:childTnLst>
                              <p:par>
                                <p:cTn id="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325000"/>
                            </p:stCondLst>
                            <p:childTnLst>
                              <p:par>
                                <p:cTn id="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326000"/>
                            </p:stCondLst>
                            <p:childTnLst>
                              <p:par>
                                <p:cTn id="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327000"/>
                            </p:stCondLst>
                            <p:childTnLst>
                              <p:par>
                                <p:cTn id="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328000"/>
                            </p:stCondLst>
                            <p:childTnLst>
                              <p:par>
                                <p:cTn id="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329000"/>
                            </p:stCondLst>
                            <p:childTnLst>
                              <p:par>
                                <p:cTn id="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330000"/>
                            </p:stCondLst>
                            <p:childTnLst>
                              <p:par>
                                <p:cTn id="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331000"/>
                            </p:stCondLst>
                            <p:childTnLst>
                              <p:par>
                                <p:cTn id="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332000"/>
                            </p:stCondLst>
                            <p:childTnLst>
                              <p:par>
                                <p:cTn id="1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333000"/>
                            </p:stCondLst>
                            <p:childTnLst>
                              <p:par>
                                <p:cTn id="1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334000"/>
                            </p:stCondLst>
                            <p:childTnLst>
                              <p:par>
                                <p:cTn id="1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335000"/>
                            </p:stCondLst>
                            <p:childTnLst>
                              <p:par>
                                <p:cTn id="1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336000"/>
                            </p:stCondLst>
                            <p:childTnLst>
                              <p:par>
                                <p:cTn id="1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337000"/>
                            </p:stCondLst>
                            <p:childTnLst>
                              <p:par>
                                <p:cTn id="1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338000"/>
                            </p:stCondLst>
                            <p:childTnLst>
                              <p:par>
                                <p:cTn id="1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339000"/>
                            </p:stCondLst>
                            <p:childTnLst>
                              <p:par>
                                <p:cTn id="1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340000"/>
                            </p:stCondLst>
                            <p:childTnLst>
                              <p:par>
                                <p:cTn id="1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fill="hold">
                            <p:stCondLst>
                              <p:cond delay="341000"/>
                            </p:stCondLst>
                            <p:childTnLst>
                              <p:par>
                                <p:cTn id="1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342000"/>
                            </p:stCondLst>
                            <p:childTnLst>
                              <p:par>
                                <p:cTn id="1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343000"/>
                            </p:stCondLst>
                            <p:childTnLst>
                              <p:par>
                                <p:cTn id="1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344000"/>
                            </p:stCondLst>
                            <p:childTnLst>
                              <p:par>
                                <p:cTn id="1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345000"/>
                            </p:stCondLst>
                            <p:childTnLst>
                              <p:par>
                                <p:cTn id="1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346000"/>
                            </p:stCondLst>
                            <p:childTnLst>
                              <p:par>
                                <p:cTn id="10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347000"/>
                            </p:stCondLst>
                            <p:childTnLst>
                              <p:par>
                                <p:cTn id="10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8" fill="hold">
                            <p:stCondLst>
                              <p:cond delay="348000"/>
                            </p:stCondLst>
                            <p:childTnLst>
                              <p:par>
                                <p:cTn id="10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349000"/>
                            </p:stCondLst>
                            <p:childTnLst>
                              <p:par>
                                <p:cTn id="10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350000"/>
                            </p:stCondLst>
                            <p:childTnLst>
                              <p:par>
                                <p:cTn id="10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351000"/>
                            </p:stCondLst>
                            <p:childTnLst>
                              <p:par>
                                <p:cTn id="10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352000"/>
                            </p:stCondLst>
                            <p:childTnLst>
                              <p:par>
                                <p:cTn id="10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3" fill="hold">
                            <p:stCondLst>
                              <p:cond delay="353000"/>
                            </p:stCondLst>
                            <p:childTnLst>
                              <p:par>
                                <p:cTn id="10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354000"/>
                            </p:stCondLst>
                            <p:childTnLst>
                              <p:par>
                                <p:cTn id="10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355000"/>
                            </p:stCondLst>
                            <p:childTnLst>
                              <p:par>
                                <p:cTn id="10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356000"/>
                            </p:stCondLst>
                            <p:childTnLst>
                              <p:par>
                                <p:cTn id="10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357000"/>
                            </p:stCondLst>
                            <p:childTnLst>
                              <p:par>
                                <p:cTn id="10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358000"/>
                            </p:stCondLst>
                            <p:childTnLst>
                              <p:par>
                                <p:cTn id="10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359000"/>
                            </p:stCondLst>
                            <p:childTnLst>
                              <p:par>
                                <p:cTn id="10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360000"/>
                            </p:stCondLst>
                            <p:childTnLst>
                              <p:par>
                                <p:cTn id="10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324600"/>
          </a:xfrm>
        </p:spPr>
        <p:txBody>
          <a:bodyPr>
            <a:normAutofit/>
          </a:bodyPr>
          <a:lstStyle/>
          <a:p>
            <a:r>
              <a:rPr lang="en-US" altLang="vi-VN" dirty="0">
                <a:latin typeface=".VnTime" panose="020B7200000000000000" pitchFamily="34" charset="0"/>
              </a:rPr>
              <a:t>-</a:t>
            </a:r>
            <a:r>
              <a:rPr lang="en-US" altLang="vi-VN" dirty="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lang="en-US" altLang="vi-VN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dirty="0">
                <a:solidFill>
                  <a:srgbClr val="FF0000"/>
                </a:solidFill>
                <a:cs typeface="Times New Roman" panose="02020603050405020304" pitchFamily="18" charset="0"/>
              </a:rPr>
              <a:t>TĐN</a:t>
            </a:r>
            <a:r>
              <a:rPr lang="en-US" altLang="vi-VN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.VnTime" panose="020B7200000000000000" pitchFamily="34" charset="0"/>
              </a:rPr>
              <a:t>viÕt</a:t>
            </a:r>
            <a:r>
              <a:rPr lang="en-US" altLang="vi-VN" dirty="0">
                <a:solidFill>
                  <a:srgbClr val="FF0000"/>
                </a:solidFill>
                <a:latin typeface=".VnTime" panose="020B7200000000000000" pitchFamily="34" charset="0"/>
              </a:rPr>
              <a:t> ë </a:t>
            </a:r>
            <a:r>
              <a:rPr lang="en-US" altLang="vi-VN" dirty="0" err="1">
                <a:solidFill>
                  <a:srgbClr val="FF0000"/>
                </a:solidFill>
                <a:latin typeface=".VnTime" panose="020B7200000000000000" pitchFamily="34" charset="0"/>
              </a:rPr>
              <a:t>nhÞp</a:t>
            </a:r>
            <a:r>
              <a:rPr lang="en-US" altLang="vi-VN" dirty="0">
                <a:latin typeface=".VnTime" panose="020B7200000000000000" pitchFamily="34" charset="0"/>
              </a:rPr>
              <a:t>: 2/4</a:t>
            </a:r>
          </a:p>
          <a:p>
            <a:r>
              <a:rPr lang="en-US" altLang="vi-VN" dirty="0">
                <a:latin typeface=".VnTime" panose="020B7200000000000000" pitchFamily="34" charset="0"/>
              </a:rPr>
              <a:t>-</a:t>
            </a:r>
            <a:r>
              <a:rPr lang="en-US" altLang="vi-VN" dirty="0">
                <a:solidFill>
                  <a:srgbClr val="FF0000"/>
                </a:solidFill>
                <a:latin typeface=".VnTime" panose="020B7200000000000000" pitchFamily="34" charset="0"/>
              </a:rPr>
              <a:t>T</a:t>
            </a:r>
            <a:r>
              <a:rPr lang="en-US" altLang="vi-VN" dirty="0">
                <a:solidFill>
                  <a:srgbClr val="FF0000"/>
                </a:solidFill>
                <a:cs typeface="Times New Roman" panose="02020603050405020304" pitchFamily="18" charset="0"/>
              </a:rPr>
              <a:t>rường độ</a:t>
            </a:r>
            <a:r>
              <a:rPr lang="en-US" altLang="vi-VN" dirty="0">
                <a:cs typeface="Times New Roman" panose="02020603050405020304" pitchFamily="18" charset="0"/>
              </a:rPr>
              <a:t>: đơn, đen, đen chấm dôi, trắng.</a:t>
            </a:r>
          </a:p>
          <a:p>
            <a:r>
              <a:rPr lang="en-US" altLang="vi-VN" dirty="0">
                <a:cs typeface="Times New Roman" panose="02020603050405020304" pitchFamily="18" charset="0"/>
              </a:rPr>
              <a:t>- </a:t>
            </a:r>
            <a:r>
              <a:rPr lang="en-US" altLang="vi-VN" dirty="0">
                <a:solidFill>
                  <a:srgbClr val="FF0000"/>
                </a:solidFill>
                <a:cs typeface="Times New Roman" panose="02020603050405020304" pitchFamily="18" charset="0"/>
              </a:rPr>
              <a:t>Cao độ</a:t>
            </a:r>
            <a:r>
              <a:rPr lang="en-US" altLang="vi-VN" dirty="0">
                <a:cs typeface="Times New Roman" panose="02020603050405020304" pitchFamily="18" charset="0"/>
              </a:rPr>
              <a:t>: </a:t>
            </a:r>
            <a:r>
              <a:rPr lang="en-US" altLang="vi-VN" dirty="0" err="1">
                <a:cs typeface="Times New Roman" panose="02020603050405020304" pitchFamily="18" charset="0"/>
              </a:rPr>
              <a:t>Đồ,Mi</a:t>
            </a:r>
            <a:r>
              <a:rPr lang="en-US" altLang="vi-VN" dirty="0">
                <a:cs typeface="Times New Roman" panose="02020603050405020304" pitchFamily="18" charset="0"/>
              </a:rPr>
              <a:t>, Pha, Son, La , Si, Đô </a:t>
            </a:r>
          </a:p>
          <a:p>
            <a:r>
              <a:rPr lang="en-US" altLang="vi-VN" dirty="0">
                <a:cs typeface="Times New Roman" panose="02020603050405020304" pitchFamily="18" charset="0"/>
              </a:rPr>
              <a:t>- </a:t>
            </a:r>
            <a:r>
              <a:rPr lang="en-US" altLang="vi-VN" dirty="0">
                <a:solidFill>
                  <a:srgbClr val="FF0000"/>
                </a:solidFill>
                <a:cs typeface="Times New Roman" panose="02020603050405020304" pitchFamily="18" charset="0"/>
              </a:rPr>
              <a:t>Cấu trúc</a:t>
            </a:r>
            <a:r>
              <a:rPr lang="en-US" altLang="vi-VN" dirty="0">
                <a:cs typeface="Times New Roman" panose="02020603050405020304" pitchFamily="18" charset="0"/>
              </a:rPr>
              <a:t>: 4 câu</a:t>
            </a:r>
          </a:p>
          <a:p>
            <a:r>
              <a:rPr lang="en-US" altLang="vi-VN" dirty="0">
                <a:cs typeface="Times New Roman" panose="02020603050405020304" pitchFamily="18" charset="0"/>
              </a:rPr>
              <a:t>- </a:t>
            </a:r>
            <a:r>
              <a:rPr lang="en-US" altLang="vi-VN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Tên nốt nhạc từng câu</a:t>
            </a:r>
            <a:r>
              <a:rPr lang="en-US" altLang="vi-VN" dirty="0" smtClean="0">
                <a:cs typeface="Times New Roman" panose="02020603050405020304" pitchFamily="18" charset="0"/>
              </a:rPr>
              <a:t>:</a:t>
            </a:r>
            <a:endParaRPr lang="en-US" altLang="vi-VN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vi-VN" dirty="0">
                <a:latin typeface=".VnTime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vi-VN" u="sng" dirty="0">
                <a:cs typeface="Times New Roman" panose="02020603050405020304" pitchFamily="18" charset="0"/>
              </a:rPr>
              <a:t>Câu 1</a:t>
            </a:r>
            <a:r>
              <a:rPr lang="en-US" altLang="vi-VN" dirty="0">
                <a:cs typeface="Times New Roman" panose="02020603050405020304" pitchFamily="18" charset="0"/>
              </a:rPr>
              <a:t>: Đô mi son đô mi son mi son đô si la đô son</a:t>
            </a:r>
          </a:p>
          <a:p>
            <a:pPr marL="0" indent="0">
              <a:buNone/>
            </a:pPr>
            <a:r>
              <a:rPr lang="en-US" altLang="vi-VN" sz="1800" dirty="0">
                <a:cs typeface="Times New Roman" panose="02020603050405020304" pitchFamily="18" charset="0"/>
              </a:rPr>
              <a:t>    </a:t>
            </a:r>
            <a:r>
              <a:rPr lang="en-US" altLang="vi-VN" u="sng" dirty="0">
                <a:cs typeface="Times New Roman" panose="02020603050405020304" pitchFamily="18" charset="0"/>
              </a:rPr>
              <a:t>Câu 2</a:t>
            </a:r>
            <a:r>
              <a:rPr lang="en-US" altLang="vi-VN" dirty="0">
                <a:cs typeface="Times New Roman" panose="02020603050405020304" pitchFamily="18" charset="0"/>
              </a:rPr>
              <a:t>: Đô fa la đô fa la son la son la son fa mi</a:t>
            </a:r>
          </a:p>
          <a:p>
            <a:pPr marL="0" indent="0">
              <a:buNone/>
            </a:pPr>
            <a:r>
              <a:rPr lang="en-US" altLang="vi-VN" dirty="0">
                <a:cs typeface="Times New Roman" panose="02020603050405020304" pitchFamily="18" charset="0"/>
              </a:rPr>
              <a:t>  </a:t>
            </a:r>
            <a:r>
              <a:rPr lang="en-US" altLang="vi-VN" u="sng" dirty="0" smtClean="0">
                <a:cs typeface="Times New Roman" panose="02020603050405020304" pitchFamily="18" charset="0"/>
              </a:rPr>
              <a:t>Câu </a:t>
            </a:r>
            <a:r>
              <a:rPr lang="en-US" altLang="vi-VN" u="sng" dirty="0">
                <a:cs typeface="Times New Roman" panose="02020603050405020304" pitchFamily="18" charset="0"/>
              </a:rPr>
              <a:t>3</a:t>
            </a:r>
            <a:r>
              <a:rPr lang="en-US" altLang="vi-VN" dirty="0">
                <a:cs typeface="Times New Roman" panose="02020603050405020304" pitchFamily="18" charset="0"/>
              </a:rPr>
              <a:t>: Đô mi son đồ mi son mi son đô si đô rê mi.</a:t>
            </a:r>
          </a:p>
          <a:p>
            <a:pPr marL="0" indent="0">
              <a:buNone/>
            </a:pPr>
            <a:r>
              <a:rPr lang="en-US" altLang="vi-VN" dirty="0">
                <a:cs typeface="Times New Roman" panose="02020603050405020304" pitchFamily="18" charset="0"/>
              </a:rPr>
              <a:t>  </a:t>
            </a:r>
            <a:r>
              <a:rPr lang="en-US" altLang="vi-VN" u="sng" dirty="0" smtClean="0">
                <a:cs typeface="Times New Roman" panose="02020603050405020304" pitchFamily="18" charset="0"/>
              </a:rPr>
              <a:t>Câu </a:t>
            </a:r>
            <a:r>
              <a:rPr lang="en-US" altLang="vi-VN" u="sng" dirty="0">
                <a:cs typeface="Times New Roman" panose="02020603050405020304" pitchFamily="18" charset="0"/>
              </a:rPr>
              <a:t>4</a:t>
            </a:r>
            <a:r>
              <a:rPr lang="en-US" altLang="vi-VN" dirty="0">
                <a:cs typeface="Times New Roman" panose="02020603050405020304" pitchFamily="18" charset="0"/>
              </a:rPr>
              <a:t>:  Rê đô si la son si đô.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09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990600" y="838200"/>
            <a:ext cx="6121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.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Luyện đọc gam, quãng  đô trưởng</a:t>
            </a:r>
          </a:p>
        </p:txBody>
      </p:sp>
      <p:sp>
        <p:nvSpPr>
          <p:cNvPr id="8237" name="Line 45"/>
          <p:cNvSpPr>
            <a:spLocks noChangeShapeType="1"/>
          </p:cNvSpPr>
          <p:nvPr/>
        </p:nvSpPr>
        <p:spPr bwMode="auto">
          <a:xfrm>
            <a:off x="9144000" y="4610100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</a:endParaRP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9144000" y="1808163"/>
            <a:ext cx="0" cy="630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</a:endParaRPr>
          </a:p>
        </p:txBody>
      </p:sp>
      <p:pic>
        <p:nvPicPr>
          <p:cNvPr id="104453" name="Picture 2" descr="C:\Users\Administrator\Downloads\H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610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7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8839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8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7083" y="-730520"/>
            <a:ext cx="321364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63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8"/>
          <p:cNvSpPr txBox="1">
            <a:spLocks noChangeArrowheads="1"/>
          </p:cNvSpPr>
          <p:nvPr/>
        </p:nvSpPr>
        <p:spPr bwMode="auto">
          <a:xfrm>
            <a:off x="0" y="283527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Arial" panose="020B0604020202020204" pitchFamily="34" charset="0"/>
              </a:rPr>
              <a:t>                 </a:t>
            </a:r>
            <a:endParaRPr lang="en-US" altLang="vi-VN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7524" name="Picture 15" descr="C:\Users\Administrator\Downloads\H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8201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8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03:00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02:00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01:00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00:50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00:40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00:30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00:20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00:10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00:09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00:08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00:07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00:06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00:05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00:04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00:03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00:02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00:01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096000" y="228600"/>
            <a:ext cx="1676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00:00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8001000" y="68580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187" name="Picture 6" descr="Káº¿t quáº£ hÃ¬nh áº£nh cho TrÃ² ChÆ¡i Ãm Nháº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01125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Rectangle 5"/>
          <p:cNvSpPr txBox="1">
            <a:spLocks noChangeArrowheads="1"/>
          </p:cNvSpPr>
          <p:nvPr/>
        </p:nvSpPr>
        <p:spPr>
          <a:xfrm>
            <a:off x="0" y="5481638"/>
            <a:ext cx="9144000" cy="137636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600" b="1" dirty="0" smtClean="0"/>
              <a:t>Ghép các mảnh bị cắt rời thành bài  TĐN số 5 hoàn chỉnh</a:t>
            </a:r>
          </a:p>
        </p:txBody>
      </p:sp>
    </p:spTree>
    <p:extLst>
      <p:ext uri="{BB962C8B-B14F-4D97-AF65-F5344CB8AC3E}">
        <p14:creationId xmlns:p14="http://schemas.microsoft.com/office/powerpoint/2010/main" val="7017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8"/>
          <p:cNvSpPr txBox="1">
            <a:spLocks noChangeArrowheads="1"/>
          </p:cNvSpPr>
          <p:nvPr/>
        </p:nvSpPr>
        <p:spPr bwMode="auto">
          <a:xfrm>
            <a:off x="0" y="283527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Arial" panose="020B0604020202020204" pitchFamily="34" charset="0"/>
              </a:rPr>
              <a:t>                 </a:t>
            </a:r>
            <a:endParaRPr lang="en-US" altLang="vi-VN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7524" name="Picture 15" descr="C:\Users\Administrator\Downloads\H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8201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8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11620" name="Picture 2" descr="Picture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2" descr="Picture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WordArt 6"/>
          <p:cNvSpPr>
            <a:spLocks noChangeArrowheads="1" noChangeShapeType="1" noTextEdit="1"/>
          </p:cNvSpPr>
          <p:nvPr/>
        </p:nvSpPr>
        <p:spPr bwMode="auto">
          <a:xfrm>
            <a:off x="4716463" y="1268413"/>
            <a:ext cx="3744912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TÌM TÒI MỞ RỘNG</a:t>
            </a: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124935" name="Picture 16" descr="cogi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968375"/>
            <a:ext cx="118903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Text Box 3"/>
          <p:cNvSpPr txBox="1">
            <a:spLocks noChangeArrowheads="1"/>
          </p:cNvSpPr>
          <p:nvPr/>
        </p:nvSpPr>
        <p:spPr bwMode="auto">
          <a:xfrm>
            <a:off x="1571625" y="2286000"/>
            <a:ext cx="70199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 dirty="0">
                <a:latin typeface="Arial" panose="020B0604020202020204" pitchFamily="34" charset="0"/>
                <a:sym typeface="Wingdings 2" panose="05020102010507070707" pitchFamily="18" charset="2"/>
              </a:rPr>
              <a:t> -Chọn 1 trong </a:t>
            </a:r>
            <a:r>
              <a:rPr lang="en-US" altLang="vi-VN" sz="3200" b="1" dirty="0" smtClean="0">
                <a:latin typeface="Arial" panose="020B0604020202020204" pitchFamily="34" charset="0"/>
                <a:sym typeface="Wingdings 2" panose="05020102010507070707" pitchFamily="18" charset="2"/>
              </a:rPr>
              <a:t>2 </a:t>
            </a:r>
            <a:r>
              <a:rPr lang="en-US" altLang="vi-VN" sz="3200" b="1" dirty="0">
                <a:latin typeface="Arial" panose="020B0604020202020204" pitchFamily="34" charset="0"/>
                <a:sym typeface="Wingdings 2" panose="05020102010507070707" pitchFamily="18" charset="2"/>
              </a:rPr>
              <a:t>hoạt động sau: </a:t>
            </a: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C00000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1. Tìm một số bài hát viết về chủ đề : Núi rừng quê </a:t>
            </a:r>
            <a:r>
              <a:rPr lang="en-US" alt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hương</a:t>
            </a:r>
            <a:endParaRPr lang="en-US" altLang="vi-VN" sz="3200" b="1" dirty="0">
              <a:solidFill>
                <a:srgbClr val="0070C0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>
              <a:spcBef>
                <a:spcPct val="50000"/>
              </a:spcBef>
            </a:pPr>
            <a:r>
              <a:rPr lang="en-US" altLang="vi-VN" sz="3200" b="1" dirty="0" smtClean="0">
                <a:latin typeface="Arial" panose="020B0604020202020204" pitchFamily="34" charset="0"/>
                <a:sym typeface="Wingdings 2" panose="05020102010507070707" pitchFamily="18" charset="2"/>
              </a:rPr>
              <a:t>2. Đặt lời mới cho bài </a:t>
            </a:r>
            <a:r>
              <a:rPr lang="en-US" altLang="vi-VN" sz="3200" b="1" dirty="0">
                <a:latin typeface="Arial" panose="020B0604020202020204" pitchFamily="34" charset="0"/>
                <a:sym typeface="Wingdings 2" panose="05020102010507070707" pitchFamily="18" charset="2"/>
              </a:rPr>
              <a:t>tập đọc nhạc số 5 </a:t>
            </a:r>
            <a:endParaRPr lang="en-US" altLang="vi-VN" sz="3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/>
      <p:bldP spid="1249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 descr="thinh-giac-cua-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528637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8501063" y="6143625"/>
            <a:ext cx="642937" cy="7143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7046" name="Picture 78" descr="kids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286125"/>
            <a:ext cx="30480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i cắt lúa thử tài thính gi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5165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8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4"/>
          <p:cNvGrpSpPr>
            <a:grpSpLocks/>
          </p:cNvGrpSpPr>
          <p:nvPr/>
        </p:nvGrpSpPr>
        <p:grpSpPr bwMode="auto">
          <a:xfrm>
            <a:off x="0" y="595313"/>
            <a:ext cx="8891588" cy="6262687"/>
            <a:chOff x="0" y="0"/>
            <a:chExt cx="5760" cy="5575"/>
          </a:xfrm>
        </p:grpSpPr>
        <p:pic>
          <p:nvPicPr>
            <p:cNvPr id="112650" name="Picture 5" descr="19580162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6" descr="19580162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92"/>
              <a:ext cx="5760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2" name="Picture 7" descr="19580162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84"/>
              <a:ext cx="5760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3" name="Picture 8" descr="19580162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3" name="Picture 17" descr="grand pia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241425"/>
            <a:ext cx="3743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11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11509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12" descr="solclef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17287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11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989138"/>
            <a:ext cx="10080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WordArt 21"/>
          <p:cNvSpPr>
            <a:spLocks noChangeArrowheads="1" noChangeShapeType="1" noTextEdit="1"/>
          </p:cNvSpPr>
          <p:nvPr/>
        </p:nvSpPr>
        <p:spPr bwMode="auto">
          <a:xfrm>
            <a:off x="611188" y="2349500"/>
            <a:ext cx="7416800" cy="24479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FF">
                        <a:alpha val="99001"/>
                      </a:srgbClr>
                    </a:gs>
                    <a:gs pos="100000">
                      <a:srgbClr val="00FFFF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BÀI HỌC KẾT THÚC</a:t>
            </a:r>
          </a:p>
        </p:txBody>
      </p:sp>
      <p:pic>
        <p:nvPicPr>
          <p:cNvPr id="112648" name="Picture 11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789363"/>
            <a:ext cx="1258887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96" name="Di Cay - Beat (YeuCaHat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ctoryMikeBattMix-Bond_3wf7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3861" y="173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9" fill="hold"/>
                                        <p:tgtEl>
                                          <p:spTgt spid="131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9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7F6642-E469-4D3E-A674-07A0592C7293}" type="slidenum">
              <a:rPr lang="en-US" altLang="vi-VN">
                <a:solidFill>
                  <a:srgbClr val="000000"/>
                </a:solidFill>
              </a:rPr>
              <a:pPr eaLnBrk="1" hangingPunct="1"/>
              <a:t>3</a:t>
            </a:fld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501063" y="6143625"/>
            <a:ext cx="642937" cy="7143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8070" name="Picture 7" descr="https://scontent.fhph1-2.fna.fbcdn.net/v/t1.15752-9/46525721_391496311418662_632564436917288960_n.jpg?_nc_cat=105&amp;_nc_ht=scontent.fhph1-2.fna&amp;oh=b4c0bfed5582f7828435615f4c905f1f&amp;oe=5C7508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8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2" descr="C:\Users\Administrator\Downloads\H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i cắt lúa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058">
            <a:off x="972568" y="1321648"/>
            <a:ext cx="28019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253">
            <a:off x="838200" y="2895600"/>
            <a:ext cx="276225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6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76500"/>
            <a:ext cx="1981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Picture 13" descr="Pictur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0013"/>
            <a:ext cx="1981200" cy="162718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8" name="Picture 14" descr="vaomua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930650"/>
            <a:ext cx="2336800" cy="1711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1" name="Rounded Rectangle 2"/>
          <p:cNvSpPr>
            <a:spLocks noChangeArrowheads="1"/>
          </p:cNvSpPr>
          <p:nvPr/>
        </p:nvSpPr>
        <p:spPr bwMode="auto">
          <a:xfrm>
            <a:off x="3419475" y="1782763"/>
            <a:ext cx="2559050" cy="992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chemeClr val="bg1"/>
                </a:solidFill>
              </a:rPr>
              <a:t>Tươi vui, rộn ràng, hào hứng</a:t>
            </a:r>
          </a:p>
        </p:txBody>
      </p:sp>
      <p:sp>
        <p:nvSpPr>
          <p:cNvPr id="113672" name="Rounded Rectangle 4"/>
          <p:cNvSpPr>
            <a:spLocks noChangeArrowheads="1"/>
          </p:cNvSpPr>
          <p:nvPr/>
        </p:nvSpPr>
        <p:spPr bwMode="auto">
          <a:xfrm>
            <a:off x="2841625" y="3848100"/>
            <a:ext cx="2967038" cy="12207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>
                <a:solidFill>
                  <a:schemeClr val="bg1"/>
                </a:solidFill>
                <a:latin typeface="Arial" panose="020B0604020202020204" pitchFamily="34" charset="0"/>
              </a:rPr>
              <a:t>Diễn tả không khí ngày mùa đang về trên buôn làng Tây Nguyên</a:t>
            </a:r>
          </a:p>
        </p:txBody>
      </p:sp>
    </p:spTree>
    <p:extLst>
      <p:ext uri="{BB962C8B-B14F-4D97-AF65-F5344CB8AC3E}">
        <p14:creationId xmlns:p14="http://schemas.microsoft.com/office/powerpoint/2010/main" val="2626742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 animBg="1"/>
      <p:bldP spid="1136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WordArt 5"/>
          <p:cNvSpPr>
            <a:spLocks noChangeArrowheads="1" noChangeShapeType="1" noTextEdit="1"/>
          </p:cNvSpPr>
          <p:nvPr/>
        </p:nvSpPr>
        <p:spPr bwMode="auto">
          <a:xfrm>
            <a:off x="2133600" y="228600"/>
            <a:ext cx="4648200" cy="1619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i="1" kern="10" dirty="0" smtClean="0">
                <a:solidFill>
                  <a:srgbClr val="FF0066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:rPr>
              <a:t>Luyện </a:t>
            </a:r>
            <a:r>
              <a:rPr lang="vi-VN" sz="3600" b="1" i="1" kern="10" dirty="0">
                <a:solidFill>
                  <a:srgbClr val="FF0066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:rPr>
              <a:t>thanh:</a:t>
            </a:r>
          </a:p>
        </p:txBody>
      </p:sp>
      <p:pic>
        <p:nvPicPr>
          <p:cNvPr id="94211" name="Picture 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445" b="4445"/>
          <a:stretch>
            <a:fillRect/>
          </a:stretch>
        </p:blipFill>
        <p:spPr bwMode="auto">
          <a:xfrm>
            <a:off x="0" y="4071938"/>
            <a:ext cx="64008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8" descr="conductor_conducting_h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929063"/>
            <a:ext cx="250031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2" descr="C:\Users\Administrator\Downloads\H2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72009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6294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2" descr="C:\Users\Administrator\Downloads\H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i cắt lúa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ĐI CẮT LÚA-ÂM NHẠC LỚP 7 (KARAOKE)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74638"/>
            <a:ext cx="9067800" cy="6126162"/>
          </a:xfrm>
        </p:spPr>
      </p:pic>
    </p:spTree>
    <p:extLst>
      <p:ext uri="{BB962C8B-B14F-4D97-AF65-F5344CB8AC3E}">
        <p14:creationId xmlns:p14="http://schemas.microsoft.com/office/powerpoint/2010/main" val="3847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709"/>
            <a:ext cx="8382000" cy="34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566426"/>
            <a:ext cx="5285690" cy="640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535" y="3989574"/>
            <a:ext cx="493819" cy="8230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720" y="4401089"/>
            <a:ext cx="88391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C00000"/>
                </a:solidFill>
              </a:rPr>
              <a:t>Là tác phẩm hoặc đoạn nhạc được xây dựng bởi một hệ thống gồm 7 bậc âm, trong đó âm bậc I gọi là âm chủ. Các bậc âm này sắp xếp theo thứ tự từ thấp đến cao bắt đầu và kết thúc bằng âm chủ</a:t>
            </a:r>
          </a:p>
        </p:txBody>
      </p:sp>
    </p:spTree>
    <p:extLst>
      <p:ext uri="{BB962C8B-B14F-4D97-AF65-F5344CB8AC3E}">
        <p14:creationId xmlns:p14="http://schemas.microsoft.com/office/powerpoint/2010/main" val="4850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879</Words>
  <Application>Microsoft Office PowerPoint</Application>
  <PresentationFormat>On-screen Show (4:3)</PresentationFormat>
  <Paragraphs>581</Paragraphs>
  <Slides>20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.VnTime</vt:lpstr>
      <vt:lpstr>Arial</vt:lpstr>
      <vt:lpstr>Calibri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manhtien le</cp:lastModifiedBy>
  <cp:revision>39</cp:revision>
  <dcterms:created xsi:type="dcterms:W3CDTF">2017-11-15T14:30:38Z</dcterms:created>
  <dcterms:modified xsi:type="dcterms:W3CDTF">2019-01-22T08:28:44Z</dcterms:modified>
</cp:coreProperties>
</file>